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 id="2147483755" r:id="rId2"/>
    <p:sldMasterId id="2147483784" r:id="rId3"/>
    <p:sldMasterId id="2147483855" r:id="rId4"/>
    <p:sldMasterId id="2147483873" r:id="rId5"/>
  </p:sldMasterIdLst>
  <p:sldIdLst>
    <p:sldId id="256" r:id="rId6"/>
    <p:sldId id="257" r:id="rId7"/>
    <p:sldId id="264" r:id="rId8"/>
    <p:sldId id="271" r:id="rId9"/>
    <p:sldId id="258" r:id="rId10"/>
    <p:sldId id="259" r:id="rId11"/>
    <p:sldId id="260" r:id="rId12"/>
    <p:sldId id="261" r:id="rId13"/>
    <p:sldId id="262" r:id="rId14"/>
    <p:sldId id="263" r:id="rId15"/>
    <p:sldId id="265" r:id="rId16"/>
    <p:sldId id="266" r:id="rId17"/>
    <p:sldId id="267" r:id="rId18"/>
    <p:sldId id="268" r:id="rId19"/>
    <p:sldId id="269" r:id="rId20"/>
    <p:sldId id="27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60000"/>
                    <a:lumOff val="40000"/>
                  </a:schemeClr>
                </a:solidFill>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a:xfrm rot="21420000">
            <a:off x="9144" y="4882896"/>
            <a:ext cx="4050792" cy="1197864"/>
          </a:xfrm>
          <a:noFill/>
        </p:spPr>
        <p:txBody>
          <a:bodyPr wrap="square" rtlCol="0">
            <a:spAutoFit/>
          </a:bodyPr>
          <a:lstStyle>
            <a:lvl1pP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3A3ADC1-4A7A-4403-AB9F-B0FA56989C86}"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accent1">
              <a:lumMod val="60000"/>
              <a:lumOff val="40000"/>
              <a:alpha val="5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37149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102879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9232917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3751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1893011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6659441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0590788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5480555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0439785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3542497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28552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116706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5816985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4786498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2245581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7337644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F5AA-91B0-477F-AFB8-82E4E634091F}"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8315770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2833030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234948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5043108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2929830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080959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8492433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1344165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0245319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8272184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16649179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9358549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F5AA-91B0-477F-AFB8-82E4E634091F}"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9019593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8352403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Tree>
    <p:extLst>
      <p:ext uri="{BB962C8B-B14F-4D97-AF65-F5344CB8AC3E}">
        <p14:creationId xmlns:p14="http://schemas.microsoft.com/office/powerpoint/2010/main" val="9066131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00926014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74212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38544426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32004376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1049186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03686791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1985941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5409126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460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80422242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67378230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0066020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975405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4072912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4987084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F5AA-91B0-477F-AFB8-82E4E634091F}"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60184728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5831875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3909549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34239160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9181517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69226166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2241662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2786428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693377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79239874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22228073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94395300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429071257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4593971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70436508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5675628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91F5AA-91B0-477F-AFB8-82E4E634091F}"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83050938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91F5AA-91B0-477F-AFB8-82E4E634091F}"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423059661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F5AA-91B0-477F-AFB8-82E4E634091F}"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10820382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11334302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F5AA-91B0-477F-AFB8-82E4E634091F}"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4307239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891F5AA-91B0-477F-AFB8-82E4E634091F}" type="datetimeFigureOut">
              <a:rPr lang="en-IN" smtClean="0"/>
              <a:t>17-06-2021</a:t>
            </a:fld>
            <a:endParaRPr lang="en-IN"/>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3203984648"/>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51402335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91F5AA-91B0-477F-AFB8-82E4E634091F}"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3352582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2714961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91F5AA-91B0-477F-AFB8-82E4E634091F}"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A3ADC1-4A7A-4403-AB9F-B0FA56989C86}" type="slidenum">
              <a:rPr lang="en-IN" smtClean="0"/>
              <a:t>‹#›</a:t>
            </a:fld>
            <a:endParaRPr lang="en-IN"/>
          </a:p>
        </p:txBody>
      </p:sp>
    </p:spTree>
    <p:extLst>
      <p:ext uri="{BB962C8B-B14F-4D97-AF65-F5344CB8AC3E}">
        <p14:creationId xmlns:p14="http://schemas.microsoft.com/office/powerpoint/2010/main" val="1800867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theme" Target="../theme/theme3.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theme" Target="../theme/theme4.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9.xml"/><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theme" Target="../theme/theme5.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60000"/>
                    <a:lumOff val="40000"/>
                  </a:schemeClr>
                </a:solidFill>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60000"/>
                    <a:lumOff val="4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60000"/>
                    <a:lumOff val="40000"/>
                  </a:schemeClr>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178552399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914400" rtl="0" eaLnBrk="1" latinLnBrk="0" hangingPunct="1">
        <a:lnSpc>
          <a:spcPct val="90000"/>
        </a:lnSpc>
        <a:spcBef>
          <a:spcPct val="0"/>
        </a:spcBef>
        <a:buNone/>
        <a:defRPr sz="5400" kern="1200" cap="all" baseline="0">
          <a:solidFill>
            <a:schemeClr val="accent1">
              <a:lumMod val="60000"/>
              <a:lumOff val="40000"/>
            </a:schemeClr>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lumMod val="60000"/>
            <a:lumOff val="40000"/>
          </a:schemeClr>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lumMod val="60000"/>
            <a:lumOff val="40000"/>
          </a:schemeClr>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2180616538"/>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2134751566"/>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 id="2147483797" r:id="rId13"/>
    <p:sldLayoutId id="2147483798" r:id="rId14"/>
    <p:sldLayoutId id="2147483799" r:id="rId15"/>
    <p:sldLayoutId id="214748380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4247623799"/>
      </p:ext>
    </p:extLst>
  </p:cSld>
  <p:clrMap bg1="dk1" tx1="lt1" bg2="dk2" tx2="lt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 id="2147483869" r:id="rId14"/>
    <p:sldLayoutId id="2147483870" r:id="rId15"/>
    <p:sldLayoutId id="2147483871" r:id="rId16"/>
    <p:sldLayoutId id="214748387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891F5AA-91B0-477F-AFB8-82E4E634091F}" type="datetimeFigureOut">
              <a:rPr lang="en-IN" smtClean="0"/>
              <a:t>17-06-2021</a:t>
            </a:fld>
            <a:endParaRPr lang="en-IN"/>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IN"/>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63A3ADC1-4A7A-4403-AB9F-B0FA56989C86}" type="slidenum">
              <a:rPr lang="en-IN" smtClean="0"/>
              <a:t>‹#›</a:t>
            </a:fld>
            <a:endParaRPr lang="en-IN"/>
          </a:p>
        </p:txBody>
      </p:sp>
    </p:spTree>
    <p:extLst>
      <p:ext uri="{BB962C8B-B14F-4D97-AF65-F5344CB8AC3E}">
        <p14:creationId xmlns:p14="http://schemas.microsoft.com/office/powerpoint/2010/main" val="989778381"/>
      </p:ext>
    </p:extLst>
  </p:cSld>
  <p:clrMap bg1="lt1" tx1="dk1" bg2="lt2" tx2="dk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1122362"/>
            <a:ext cx="9440091" cy="3179671"/>
          </a:xfrm>
        </p:spPr>
        <p:txBody>
          <a:bodyPr/>
          <a:lstStyle/>
          <a:p>
            <a:r>
              <a:rPr lang="en-IN" b="1" dirty="0" smtClean="0">
                <a:latin typeface="Algerian" panose="04020705040A02060702" pitchFamily="82" charset="0"/>
              </a:rPr>
              <a:t>CLEAN WATER AND SANITATION</a:t>
            </a:r>
            <a:endParaRPr lang="en-IN" b="1" dirty="0">
              <a:latin typeface="Algerian" panose="04020705040A02060702" pitchFamily="82" charset="0"/>
            </a:endParaRPr>
          </a:p>
        </p:txBody>
      </p:sp>
    </p:spTree>
    <p:extLst>
      <p:ext uri="{BB962C8B-B14F-4D97-AF65-F5344CB8AC3E}">
        <p14:creationId xmlns:p14="http://schemas.microsoft.com/office/powerpoint/2010/main" val="27884144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9726" y="683014"/>
            <a:ext cx="6548846" cy="3239991"/>
          </a:xfrm>
          <a:prstGeom prst="rect">
            <a:avLst/>
          </a:prstGeom>
        </p:spPr>
      </p:pic>
      <p:sp>
        <p:nvSpPr>
          <p:cNvPr id="5" name="Rectangle 4"/>
          <p:cNvSpPr/>
          <p:nvPr/>
        </p:nvSpPr>
        <p:spPr>
          <a:xfrm>
            <a:off x="78378" y="4648089"/>
            <a:ext cx="12113622" cy="1200329"/>
          </a:xfrm>
          <a:prstGeom prst="rect">
            <a:avLst/>
          </a:prstGeom>
          <a:noFill/>
        </p:spPr>
        <p:txBody>
          <a:bodyPr wrap="square" lIns="91440" tIns="45720" rIns="91440" bIns="45720">
            <a:spAutoFit/>
          </a:bodyPr>
          <a:lstStyle/>
          <a:p>
            <a:pPr algn="ctr"/>
            <a:r>
              <a:rPr lang="en-US" sz="3600" b="1" dirty="0" smtClean="0">
                <a:ln w="0"/>
                <a:solidFill>
                  <a:schemeClr val="accent1"/>
                </a:solidFill>
                <a:effectLst>
                  <a:outerShdw blurRad="38100" dist="25400" dir="5400000" algn="ctr" rotWithShape="0">
                    <a:srgbClr val="6E747A">
                      <a:alpha val="43000"/>
                    </a:srgbClr>
                  </a:outerShdw>
                </a:effectLst>
              </a:rPr>
              <a:t>IN THE CONTACT PAGE WE HAVE PROVIDED OUR GROUP MEMBERS DETAILS SO THAT PEOPLE CAN CONTACT US  </a:t>
            </a:r>
            <a:endParaRPr lang="en-US" sz="3600" b="1"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5131440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0289" y="333903"/>
            <a:ext cx="2485392" cy="3920997"/>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b="29433"/>
          <a:stretch/>
        </p:blipFill>
        <p:spPr>
          <a:xfrm>
            <a:off x="5830218" y="403571"/>
            <a:ext cx="2573553" cy="393329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935" y="745764"/>
            <a:ext cx="5386765" cy="3097274"/>
          </a:xfrm>
          <a:prstGeom prst="rect">
            <a:avLst/>
          </a:prstGeom>
        </p:spPr>
      </p:pic>
      <p:sp>
        <p:nvSpPr>
          <p:cNvPr id="7" name="Rectangle 6"/>
          <p:cNvSpPr/>
          <p:nvPr/>
        </p:nvSpPr>
        <p:spPr>
          <a:xfrm>
            <a:off x="0" y="4254900"/>
            <a:ext cx="12192000" cy="2308324"/>
          </a:xfrm>
          <a:prstGeom prst="rect">
            <a:avLst/>
          </a:prstGeom>
          <a:noFill/>
        </p:spPr>
        <p:txBody>
          <a:bodyPr wrap="square" lIns="91440" tIns="45720" rIns="91440" bIns="45720">
            <a:spAutoFit/>
          </a:bodyPr>
          <a:lstStyle/>
          <a:p>
            <a:pPr algn="ctr"/>
            <a:r>
              <a:rPr lang="en-US" sz="36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WE HAVE ADDED A SPECIAL CHATBOT USING IBM WATSON ASSISTANT WHICH WILL ASK FOR NAME AND EMAIL ID AT FIRST AND THEN GIVE ANSWERS TO ANY QUERIES ASKED BY THE USER. </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41961610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674" y="255731"/>
            <a:ext cx="8786839" cy="179608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74" y="2051819"/>
            <a:ext cx="8786839" cy="2322957"/>
          </a:xfrm>
          <a:prstGeom prst="rect">
            <a:avLst/>
          </a:prstGeom>
        </p:spPr>
      </p:pic>
      <p:sp>
        <p:nvSpPr>
          <p:cNvPr id="6" name="Rectangle 5"/>
          <p:cNvSpPr/>
          <p:nvPr/>
        </p:nvSpPr>
        <p:spPr>
          <a:xfrm>
            <a:off x="278674" y="4673445"/>
            <a:ext cx="11635420" cy="1200329"/>
          </a:xfrm>
          <a:prstGeom prst="rect">
            <a:avLst/>
          </a:prstGeom>
          <a:noFill/>
        </p:spPr>
        <p:txBody>
          <a:bodyPr wrap="square" lIns="91440" tIns="45720" rIns="91440" bIns="45720">
            <a:spAutoFit/>
          </a:bodyPr>
          <a:lstStyle/>
          <a:p>
            <a:pPr algn="ctr"/>
            <a:r>
              <a:rPr lang="en-US" sz="36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THIS IS OUR DATABASE WHERE ALL INFORMATIONS RELATED TO OUR PROJECT ARE STORED.</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9993280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9837"/>
          <a:stretch/>
        </p:blipFill>
        <p:spPr>
          <a:xfrm>
            <a:off x="251312" y="313510"/>
            <a:ext cx="5783729" cy="3257004"/>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036"/>
          <a:stretch/>
        </p:blipFill>
        <p:spPr>
          <a:xfrm>
            <a:off x="6342398" y="313510"/>
            <a:ext cx="5278588" cy="3257004"/>
          </a:xfrm>
          <a:prstGeom prst="rect">
            <a:avLst/>
          </a:prstGeom>
        </p:spPr>
      </p:pic>
      <p:sp>
        <p:nvSpPr>
          <p:cNvPr id="11" name="Rectangle 10"/>
          <p:cNvSpPr/>
          <p:nvPr/>
        </p:nvSpPr>
        <p:spPr>
          <a:xfrm>
            <a:off x="87086" y="4479809"/>
            <a:ext cx="12009120" cy="1200329"/>
          </a:xfrm>
          <a:prstGeom prst="rect">
            <a:avLst/>
          </a:prstGeom>
          <a:noFill/>
        </p:spPr>
        <p:txBody>
          <a:bodyPr wrap="square" lIns="91440" tIns="45720" rIns="91440" bIns="45720">
            <a:spAutoFit/>
          </a:bodyPr>
          <a:lstStyle/>
          <a:p>
            <a:pPr algn="ctr"/>
            <a:r>
              <a:rPr lang="en-US" sz="36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HERE WE HAVE IMPORTED THE DATASET AND USE SOME FUNCTION LIKE head() AND CONTERTED THE DATA.</a:t>
            </a:r>
            <a:endPar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24148725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6847"/>
          <a:stretch/>
        </p:blipFill>
        <p:spPr>
          <a:xfrm>
            <a:off x="1759131" y="115170"/>
            <a:ext cx="5695406" cy="3025776"/>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8556"/>
          <a:stretch/>
        </p:blipFill>
        <p:spPr>
          <a:xfrm>
            <a:off x="1759131" y="3237082"/>
            <a:ext cx="5695405" cy="784956"/>
          </a:xfrm>
          <a:prstGeom prst="rect">
            <a:avLst/>
          </a:prstGeom>
        </p:spPr>
      </p:pic>
      <p:sp>
        <p:nvSpPr>
          <p:cNvPr id="7" name="Rectangle 6"/>
          <p:cNvSpPr/>
          <p:nvPr/>
        </p:nvSpPr>
        <p:spPr>
          <a:xfrm>
            <a:off x="0" y="4378123"/>
            <a:ext cx="12131040" cy="2246769"/>
          </a:xfrm>
          <a:prstGeom prst="rect">
            <a:avLst/>
          </a:prstGeom>
          <a:noFill/>
        </p:spPr>
        <p:txBody>
          <a:bodyPr wrap="square" lIns="91440" tIns="45720" rIns="91440" bIns="45720">
            <a:spAutoFit/>
          </a:bodyPr>
          <a:lstStyle/>
          <a:p>
            <a:pPr algn="ctr"/>
            <a:r>
              <a:rPr lang="en-US" sz="28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WE HAVE PREDICTED THE QUALITY OF WATER USING MACHINE LEARNING ALGORITHM. WE HAVE TAKEN A DATASET AND HAVE FORMATTED THE DATA TO FIT INTO THE MACHINE LEARNING MODEL. WE HAVE TRAINED THE MODEL USING RANDOM FOREST CLASSIFIER AND IT HAS GIVEN US A PERFECT EFFICIENCY OF 100%.</a:t>
            </a:r>
            <a:endParaRPr lang="en-US" sz="28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32374077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526"/>
          <a:stretch/>
        </p:blipFill>
        <p:spPr>
          <a:xfrm>
            <a:off x="1811382" y="165463"/>
            <a:ext cx="4955178" cy="2102515"/>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9011"/>
          <a:stretch/>
        </p:blipFill>
        <p:spPr>
          <a:xfrm>
            <a:off x="1767840" y="2363773"/>
            <a:ext cx="4998720" cy="1576902"/>
          </a:xfrm>
          <a:prstGeom prst="rect">
            <a:avLst/>
          </a:prstGeom>
        </p:spPr>
      </p:pic>
      <p:sp>
        <p:nvSpPr>
          <p:cNvPr id="6" name="Rectangle 5"/>
          <p:cNvSpPr/>
          <p:nvPr/>
        </p:nvSpPr>
        <p:spPr>
          <a:xfrm>
            <a:off x="0" y="4404249"/>
            <a:ext cx="12191999" cy="2062103"/>
          </a:xfrm>
          <a:prstGeom prst="rect">
            <a:avLst/>
          </a:prstGeom>
          <a:noFill/>
        </p:spPr>
        <p:txBody>
          <a:bodyPr wrap="square" lIns="91440" tIns="45720" rIns="91440" bIns="45720">
            <a:spAutoFit/>
          </a:bodyPr>
          <a:lstStyle/>
          <a:p>
            <a:pPr algn="ctr"/>
            <a:r>
              <a:rPr lang="en-US" sz="32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FROM THE RESEARCHER PORTAL, THE DATA IS STORED IN OUR DATABASE. WE HAVE CONNECTED MYSQL WITH PYTHON AND PREDICTED WHETHER THE WATER IS SAFE FOR DRINKING PURPOSE OR NOT.</a:t>
            </a:r>
            <a:endParaRPr lang="en-US" sz="3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8371372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453529"/>
            <a:ext cx="12192000" cy="1569660"/>
          </a:xfrm>
          <a:prstGeom prst="rect">
            <a:avLst/>
          </a:prstGeom>
          <a:noFill/>
        </p:spPr>
        <p:txBody>
          <a:bodyPr wrap="square" lIns="91440" tIns="45720" rIns="91440" bIns="45720">
            <a:spAutoFit/>
          </a:bodyPr>
          <a:lstStyle/>
          <a:p>
            <a:pPr algn="ctr"/>
            <a:r>
              <a:rPr lang="en-US" sz="4800" b="1" dirty="0" smtClean="0">
                <a:ln w="0"/>
                <a:effectLst>
                  <a:outerShdw blurRad="38100" dist="19050" dir="2700000" algn="tl" rotWithShape="0">
                    <a:schemeClr val="dk1">
                      <a:alpha val="40000"/>
                    </a:schemeClr>
                  </a:outerShdw>
                </a:effectLst>
              </a:rPr>
              <a:t>THANK YOU</a:t>
            </a:r>
          </a:p>
          <a:p>
            <a:pPr algn="ctr"/>
            <a:r>
              <a:rPr lang="en-US" sz="4800" b="1" dirty="0" smtClean="0">
                <a:ln w="0"/>
                <a:effectLst>
                  <a:outerShdw blurRad="38100" dist="19050" dir="2700000" algn="tl" rotWithShape="0">
                    <a:schemeClr val="dk1">
                      <a:alpha val="40000"/>
                    </a:schemeClr>
                  </a:outerShdw>
                </a:effectLst>
              </a:rPr>
              <a:t>FROM RISING CODERS.</a:t>
            </a:r>
            <a:endParaRPr lang="en-US" sz="4800" b="1"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868971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669" y="802298"/>
            <a:ext cx="11965577" cy="982959"/>
          </a:xfrm>
        </p:spPr>
        <p:txBody>
          <a:bodyPr/>
          <a:lstStyle/>
          <a:p>
            <a:pPr algn="ctr"/>
            <a:r>
              <a:rPr lang="en-US" b="1" dirty="0" smtClean="0"/>
              <a:t>GROUP MEMBERS</a:t>
            </a:r>
            <a:endParaRPr lang="en-IN" b="1" dirty="0"/>
          </a:p>
        </p:txBody>
      </p:sp>
      <p:graphicFrame>
        <p:nvGraphicFramePr>
          <p:cNvPr id="4" name="Table 3"/>
          <p:cNvGraphicFramePr>
            <a:graphicFrameLocks noGrp="1"/>
          </p:cNvGraphicFramePr>
          <p:nvPr>
            <p:extLst>
              <p:ext uri="{D42A27DB-BD31-4B8C-83A1-F6EECF244321}">
                <p14:modId xmlns:p14="http://schemas.microsoft.com/office/powerpoint/2010/main" val="3356909856"/>
              </p:ext>
            </p:extLst>
          </p:nvPr>
        </p:nvGraphicFramePr>
        <p:xfrm>
          <a:off x="1680754" y="2133598"/>
          <a:ext cx="9170126" cy="3004458"/>
        </p:xfrm>
        <a:graphic>
          <a:graphicData uri="http://schemas.openxmlformats.org/drawingml/2006/table">
            <a:tbl>
              <a:tblPr firstRow="1" bandRow="1">
                <a:tableStyleId>{5C22544A-7EE6-4342-B048-85BDC9FD1C3A}</a:tableStyleId>
              </a:tblPr>
              <a:tblGrid>
                <a:gridCol w="4571363">
                  <a:extLst>
                    <a:ext uri="{9D8B030D-6E8A-4147-A177-3AD203B41FA5}">
                      <a16:colId xmlns:a16="http://schemas.microsoft.com/office/drawing/2014/main" val="3698125713"/>
                    </a:ext>
                  </a:extLst>
                </a:gridCol>
                <a:gridCol w="4598763">
                  <a:extLst>
                    <a:ext uri="{9D8B030D-6E8A-4147-A177-3AD203B41FA5}">
                      <a16:colId xmlns:a16="http://schemas.microsoft.com/office/drawing/2014/main" val="4229429138"/>
                    </a:ext>
                  </a:extLst>
                </a:gridCol>
              </a:tblGrid>
              <a:tr h="500743">
                <a:tc>
                  <a:txBody>
                    <a:bodyPr/>
                    <a:lstStyle/>
                    <a:p>
                      <a:r>
                        <a:rPr lang="en-US" b="1" dirty="0" smtClean="0"/>
                        <a:t>SERIAL</a:t>
                      </a:r>
                      <a:r>
                        <a:rPr lang="en-US" b="1" baseline="0" dirty="0" smtClean="0"/>
                        <a:t> NUMBER</a:t>
                      </a:r>
                      <a:endParaRPr lang="en-IN" b="1" dirty="0"/>
                    </a:p>
                  </a:txBody>
                  <a:tcPr/>
                </a:tc>
                <a:tc>
                  <a:txBody>
                    <a:bodyPr/>
                    <a:lstStyle/>
                    <a:p>
                      <a:r>
                        <a:rPr lang="en-US" b="1" dirty="0" smtClean="0"/>
                        <a:t>NAME</a:t>
                      </a:r>
                      <a:endParaRPr lang="en-IN" b="1" dirty="0"/>
                    </a:p>
                  </a:txBody>
                  <a:tcPr/>
                </a:tc>
                <a:extLst>
                  <a:ext uri="{0D108BD9-81ED-4DB2-BD59-A6C34878D82A}">
                    <a16:rowId xmlns:a16="http://schemas.microsoft.com/office/drawing/2014/main" val="1748191332"/>
                  </a:ext>
                </a:extLst>
              </a:tr>
              <a:tr h="500743">
                <a:tc>
                  <a:txBody>
                    <a:bodyPr/>
                    <a:lstStyle/>
                    <a:p>
                      <a:r>
                        <a:rPr lang="en-US" b="1" dirty="0" smtClean="0"/>
                        <a:t>1</a:t>
                      </a:r>
                      <a:endParaRPr lang="en-IN" b="1" dirty="0"/>
                    </a:p>
                  </a:txBody>
                  <a:tcPr/>
                </a:tc>
                <a:tc>
                  <a:txBody>
                    <a:bodyPr/>
                    <a:lstStyle/>
                    <a:p>
                      <a:r>
                        <a:rPr lang="en-US" b="1" dirty="0" smtClean="0"/>
                        <a:t>SHREYA</a:t>
                      </a:r>
                      <a:r>
                        <a:rPr lang="en-US" b="1" baseline="0" dirty="0" smtClean="0"/>
                        <a:t> BASU</a:t>
                      </a:r>
                      <a:endParaRPr lang="en-IN" b="1" dirty="0"/>
                    </a:p>
                  </a:txBody>
                  <a:tcPr/>
                </a:tc>
                <a:extLst>
                  <a:ext uri="{0D108BD9-81ED-4DB2-BD59-A6C34878D82A}">
                    <a16:rowId xmlns:a16="http://schemas.microsoft.com/office/drawing/2014/main" val="1765319248"/>
                  </a:ext>
                </a:extLst>
              </a:tr>
              <a:tr h="500743">
                <a:tc>
                  <a:txBody>
                    <a:bodyPr/>
                    <a:lstStyle/>
                    <a:p>
                      <a:r>
                        <a:rPr lang="en-US" b="1" dirty="0" smtClean="0"/>
                        <a:t>2</a:t>
                      </a:r>
                      <a:endParaRPr lang="en-IN" b="1" dirty="0"/>
                    </a:p>
                  </a:txBody>
                  <a:tcPr/>
                </a:tc>
                <a:tc>
                  <a:txBody>
                    <a:bodyPr/>
                    <a:lstStyle/>
                    <a:p>
                      <a:r>
                        <a:rPr lang="en-US" b="1" dirty="0" smtClean="0"/>
                        <a:t>SAHELI PAL</a:t>
                      </a:r>
                      <a:endParaRPr lang="en-IN" b="1" dirty="0"/>
                    </a:p>
                  </a:txBody>
                  <a:tcPr/>
                </a:tc>
                <a:extLst>
                  <a:ext uri="{0D108BD9-81ED-4DB2-BD59-A6C34878D82A}">
                    <a16:rowId xmlns:a16="http://schemas.microsoft.com/office/drawing/2014/main" val="1660283791"/>
                  </a:ext>
                </a:extLst>
              </a:tr>
              <a:tr h="500743">
                <a:tc>
                  <a:txBody>
                    <a:bodyPr/>
                    <a:lstStyle/>
                    <a:p>
                      <a:r>
                        <a:rPr lang="en-US" b="1" dirty="0" smtClean="0"/>
                        <a:t>3</a:t>
                      </a:r>
                      <a:endParaRPr lang="en-IN" b="1" dirty="0"/>
                    </a:p>
                  </a:txBody>
                  <a:tcPr/>
                </a:tc>
                <a:tc>
                  <a:txBody>
                    <a:bodyPr/>
                    <a:lstStyle/>
                    <a:p>
                      <a:r>
                        <a:rPr lang="en-US" b="1" dirty="0" smtClean="0"/>
                        <a:t>ANWESHA</a:t>
                      </a:r>
                      <a:r>
                        <a:rPr lang="en-US" b="1" baseline="0" dirty="0" smtClean="0"/>
                        <a:t> BANERJEE</a:t>
                      </a:r>
                      <a:endParaRPr lang="en-IN" b="1" dirty="0"/>
                    </a:p>
                  </a:txBody>
                  <a:tcPr/>
                </a:tc>
                <a:extLst>
                  <a:ext uri="{0D108BD9-81ED-4DB2-BD59-A6C34878D82A}">
                    <a16:rowId xmlns:a16="http://schemas.microsoft.com/office/drawing/2014/main" val="2780534097"/>
                  </a:ext>
                </a:extLst>
              </a:tr>
              <a:tr h="500743">
                <a:tc>
                  <a:txBody>
                    <a:bodyPr/>
                    <a:lstStyle/>
                    <a:p>
                      <a:r>
                        <a:rPr lang="en-US" b="1" dirty="0" smtClean="0"/>
                        <a:t>4</a:t>
                      </a:r>
                      <a:endParaRPr lang="en-IN" b="1" dirty="0"/>
                    </a:p>
                  </a:txBody>
                  <a:tcPr/>
                </a:tc>
                <a:tc>
                  <a:txBody>
                    <a:bodyPr/>
                    <a:lstStyle/>
                    <a:p>
                      <a:r>
                        <a:rPr lang="en-US" b="1" dirty="0" smtClean="0"/>
                        <a:t>ARIJIT</a:t>
                      </a:r>
                      <a:r>
                        <a:rPr lang="en-US" b="1" baseline="0" dirty="0" smtClean="0"/>
                        <a:t> CHATTERJEE</a:t>
                      </a:r>
                      <a:endParaRPr lang="en-IN" b="1" dirty="0"/>
                    </a:p>
                  </a:txBody>
                  <a:tcPr/>
                </a:tc>
                <a:extLst>
                  <a:ext uri="{0D108BD9-81ED-4DB2-BD59-A6C34878D82A}">
                    <a16:rowId xmlns:a16="http://schemas.microsoft.com/office/drawing/2014/main" val="2024505300"/>
                  </a:ext>
                </a:extLst>
              </a:tr>
              <a:tr h="500743">
                <a:tc>
                  <a:txBody>
                    <a:bodyPr/>
                    <a:lstStyle/>
                    <a:p>
                      <a:r>
                        <a:rPr lang="en-US" b="1" dirty="0" smtClean="0"/>
                        <a:t>5</a:t>
                      </a:r>
                      <a:endParaRPr lang="en-IN" b="1" dirty="0"/>
                    </a:p>
                  </a:txBody>
                  <a:tcPr/>
                </a:tc>
                <a:tc>
                  <a:txBody>
                    <a:bodyPr/>
                    <a:lstStyle/>
                    <a:p>
                      <a:r>
                        <a:rPr lang="en-IN" sz="1800" b="1" i="0" kern="1200" dirty="0" smtClean="0">
                          <a:solidFill>
                            <a:schemeClr val="dk1"/>
                          </a:solidFill>
                          <a:effectLst/>
                          <a:latin typeface="+mn-lt"/>
                          <a:ea typeface="+mn-ea"/>
                          <a:cs typeface="+mn-cs"/>
                        </a:rPr>
                        <a:t>PRITAM KUMAR MUKHOPADHYAY</a:t>
                      </a:r>
                      <a:endParaRPr lang="en-IN" b="1" dirty="0"/>
                    </a:p>
                  </a:txBody>
                  <a:tcPr/>
                </a:tc>
                <a:extLst>
                  <a:ext uri="{0D108BD9-81ED-4DB2-BD59-A6C34878D82A}">
                    <a16:rowId xmlns:a16="http://schemas.microsoft.com/office/drawing/2014/main" val="1542996546"/>
                  </a:ext>
                </a:extLst>
              </a:tr>
            </a:tbl>
          </a:graphicData>
        </a:graphic>
      </p:graphicFrame>
    </p:spTree>
    <p:extLst>
      <p:ext uri="{BB962C8B-B14F-4D97-AF65-F5344CB8AC3E}">
        <p14:creationId xmlns:p14="http://schemas.microsoft.com/office/powerpoint/2010/main" val="6109888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6091" y="-1"/>
            <a:ext cx="11338561" cy="4746171"/>
          </a:xfrm>
        </p:spPr>
        <p:txBody>
          <a:bodyPr>
            <a:normAutofit/>
          </a:bodyPr>
          <a:lstStyle/>
          <a:p>
            <a:r>
              <a:rPr lang="en-US" sz="4400" b="1" dirty="0" smtClean="0">
                <a:solidFill>
                  <a:schemeClr val="bg1"/>
                </a:solidFill>
              </a:rPr>
              <a:t>Our project is based on the topic – “</a:t>
            </a:r>
            <a:r>
              <a:rPr lang="en-US" sz="4400" b="1" i="1" u="sng" dirty="0" smtClean="0">
                <a:solidFill>
                  <a:schemeClr val="bg1"/>
                </a:solidFill>
              </a:rPr>
              <a:t>Clean water and sanitation</a:t>
            </a:r>
            <a:r>
              <a:rPr lang="en-US" sz="4400" b="1" dirty="0" smtClean="0">
                <a:solidFill>
                  <a:schemeClr val="bg1"/>
                </a:solidFill>
              </a:rPr>
              <a:t>”. We have created a website in which we have given the need for clean water and sanitation and we have given the details of the water and the water is safe for drinking or not of various areas after getting input from users. </a:t>
            </a:r>
            <a:endParaRPr lang="en-IN" sz="4400" b="1" dirty="0">
              <a:solidFill>
                <a:schemeClr val="bg1"/>
              </a:solidFill>
            </a:endParaRPr>
          </a:p>
        </p:txBody>
      </p:sp>
    </p:spTree>
    <p:extLst>
      <p:ext uri="{BB962C8B-B14F-4D97-AF65-F5344CB8AC3E}">
        <p14:creationId xmlns:p14="http://schemas.microsoft.com/office/powerpoint/2010/main" val="14028975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354" y="1697450"/>
            <a:ext cx="7695546" cy="3889669"/>
          </a:xfrm>
          <a:prstGeom prst="rect">
            <a:avLst/>
          </a:prstGeom>
        </p:spPr>
      </p:pic>
      <p:sp>
        <p:nvSpPr>
          <p:cNvPr id="3" name="Rectangle 2"/>
          <p:cNvSpPr/>
          <p:nvPr/>
        </p:nvSpPr>
        <p:spPr>
          <a:xfrm>
            <a:off x="1855949" y="180592"/>
            <a:ext cx="8206094" cy="923330"/>
          </a:xfrm>
          <a:prstGeom prst="rect">
            <a:avLst/>
          </a:prstGeom>
          <a:noFill/>
        </p:spPr>
        <p:txBody>
          <a:bodyPr wrap="none" lIns="91440" tIns="45720" rIns="91440" bIns="45720">
            <a:spAutoFit/>
          </a:bodyPr>
          <a:lstStyle/>
          <a:p>
            <a:pPr algn="ctr"/>
            <a:r>
              <a:rPr lang="en-US" sz="5400" b="1" u="sng"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ROAD MAP OF OUR PROJECT</a:t>
            </a:r>
            <a:endParaRPr lang="en-US" sz="5400" b="1" u="sng"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7155203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5001" y="113212"/>
            <a:ext cx="7597777" cy="3698057"/>
          </a:xfrm>
          <a:prstGeom prst="rect">
            <a:avLst/>
          </a:prstGeom>
        </p:spPr>
      </p:pic>
      <p:sp>
        <p:nvSpPr>
          <p:cNvPr id="5" name="Rectangle 4"/>
          <p:cNvSpPr/>
          <p:nvPr/>
        </p:nvSpPr>
        <p:spPr>
          <a:xfrm>
            <a:off x="0" y="4197531"/>
            <a:ext cx="10922500" cy="1569660"/>
          </a:xfrm>
          <a:prstGeom prst="rect">
            <a:avLst/>
          </a:prstGeom>
          <a:noFill/>
        </p:spPr>
        <p:txBody>
          <a:bodyPr wrap="square" lIns="91440" tIns="45720" rIns="91440" bIns="45720">
            <a:spAutoFit/>
          </a:bodyPr>
          <a:lstStyle/>
          <a:p>
            <a:pPr algn="ctr"/>
            <a:r>
              <a:rPr lang="en-US" sz="3200" b="1" dirty="0" smtClean="0">
                <a:ln w="22225">
                  <a:solidFill>
                    <a:schemeClr val="accent2"/>
                  </a:solidFill>
                  <a:prstDash val="solid"/>
                </a:ln>
                <a:solidFill>
                  <a:schemeClr val="accent2">
                    <a:lumMod val="40000"/>
                    <a:lumOff val="60000"/>
                  </a:schemeClr>
                </a:solidFill>
              </a:rPr>
              <a:t>This is the first page of our website which contains a navigation bar which contains Home, About </a:t>
            </a:r>
            <a:r>
              <a:rPr lang="en-US" sz="3200" b="1" dirty="0" err="1" smtClean="0">
                <a:ln w="22225">
                  <a:solidFill>
                    <a:schemeClr val="accent2"/>
                  </a:solidFill>
                  <a:prstDash val="solid"/>
                </a:ln>
                <a:solidFill>
                  <a:schemeClr val="accent2">
                    <a:lumMod val="40000"/>
                    <a:lumOff val="60000"/>
                  </a:schemeClr>
                </a:solidFill>
              </a:rPr>
              <a:t>etc</a:t>
            </a:r>
            <a:r>
              <a:rPr lang="en-US" sz="3200" b="1" dirty="0" smtClean="0">
                <a:ln w="22225">
                  <a:solidFill>
                    <a:schemeClr val="accent2"/>
                  </a:solidFill>
                  <a:prstDash val="solid"/>
                </a:ln>
                <a:solidFill>
                  <a:schemeClr val="accent2">
                    <a:lumMod val="40000"/>
                    <a:lumOff val="60000"/>
                  </a:schemeClr>
                </a:solidFill>
              </a:rPr>
              <a:t> pages along with some details of our work.  </a:t>
            </a:r>
            <a:endParaRPr lang="en-US" sz="32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7538020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5999" y="234458"/>
            <a:ext cx="4902926" cy="280851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4492" y="3237160"/>
            <a:ext cx="6496593" cy="1898299"/>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34458"/>
            <a:ext cx="5617029" cy="2808515"/>
          </a:xfrm>
          <a:prstGeom prst="rect">
            <a:avLst/>
          </a:prstGeom>
        </p:spPr>
      </p:pic>
      <p:sp>
        <p:nvSpPr>
          <p:cNvPr id="12" name="Rectangle 11"/>
          <p:cNvSpPr/>
          <p:nvPr/>
        </p:nvSpPr>
        <p:spPr>
          <a:xfrm>
            <a:off x="264458" y="5329646"/>
            <a:ext cx="11663082" cy="830997"/>
          </a:xfrm>
          <a:prstGeom prst="rect">
            <a:avLst/>
          </a:prstGeom>
          <a:noFill/>
        </p:spPr>
        <p:txBody>
          <a:bodyPr wrap="square" lIns="91440" tIns="45720" rIns="91440" bIns="45720">
            <a:spAutoFit/>
          </a:bodyPr>
          <a:lstStyle/>
          <a:p>
            <a:pPr algn="ctr"/>
            <a:r>
              <a:rPr lang="en-US" sz="2400" b="1" dirty="0" smtClean="0">
                <a:ln w="0"/>
                <a:solidFill>
                  <a:schemeClr val="accent1"/>
                </a:solidFill>
                <a:effectLst>
                  <a:outerShdw blurRad="38100" dist="25400" dir="5400000" algn="ctr" rotWithShape="0">
                    <a:srgbClr val="6E747A">
                      <a:alpha val="43000"/>
                    </a:srgbClr>
                  </a:outerShdw>
                </a:effectLst>
              </a:rPr>
              <a:t>THE FIRST PAGE OF THE WEBSITE SHOWS US THE BEST SERVICES PROVIDED AND TELLS THE NEED OF CLEAN WATER AND SANITATION. </a:t>
            </a:r>
            <a:endParaRPr lang="en-US" sz="2400" b="1"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3630222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987" y="-477528"/>
            <a:ext cx="5930537" cy="424464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9904" y="0"/>
            <a:ext cx="4171638" cy="4219043"/>
          </a:xfrm>
          <a:prstGeom prst="rect">
            <a:avLst/>
          </a:prstGeom>
        </p:spPr>
      </p:pic>
      <p:sp>
        <p:nvSpPr>
          <p:cNvPr id="8" name="Rectangle 7"/>
          <p:cNvSpPr/>
          <p:nvPr/>
        </p:nvSpPr>
        <p:spPr>
          <a:xfrm>
            <a:off x="237437" y="4507751"/>
            <a:ext cx="11447930" cy="1938992"/>
          </a:xfrm>
          <a:prstGeom prst="rect">
            <a:avLst/>
          </a:prstGeom>
          <a:noFill/>
        </p:spPr>
        <p:txBody>
          <a:bodyPr wrap="square" lIns="91440" tIns="45720" rIns="91440" bIns="45720">
            <a:spAutoFit/>
          </a:bodyPr>
          <a:lstStyle/>
          <a:p>
            <a:pPr algn="ctr"/>
            <a:r>
              <a:rPr lang="en-US" sz="2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THE ABOUT PAGE CONTAINS DETAILS ABOUT THE REQUIREMENT OF CLEAN WATER AND SANITATION ALONG WITH OUR TEAM MENTOR AND MEMBERS WHO HAVE WORKED VERY HARD TO MAKE THE PEOPLE AWARE OF CLEAN WATER AND HELPED PEOPLE TO KNOW ABOUT WHETHER THE WATER IS SAFE OR NOT FOR DRINKING. </a:t>
            </a:r>
          </a:p>
          <a:p>
            <a:pPr algn="ctr"/>
            <a:endParaRPr lang="en-US" sz="2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4128661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464" y="113295"/>
            <a:ext cx="5233851" cy="2705954"/>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78879" y="339885"/>
            <a:ext cx="5207727" cy="247936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389" y="2776505"/>
            <a:ext cx="6810102" cy="2228320"/>
          </a:xfrm>
          <a:prstGeom prst="rect">
            <a:avLst/>
          </a:prstGeom>
        </p:spPr>
      </p:pic>
      <p:sp>
        <p:nvSpPr>
          <p:cNvPr id="8" name="Rectangle 7"/>
          <p:cNvSpPr/>
          <p:nvPr/>
        </p:nvSpPr>
        <p:spPr>
          <a:xfrm>
            <a:off x="0" y="5255869"/>
            <a:ext cx="12035246" cy="1384995"/>
          </a:xfrm>
          <a:prstGeom prst="rect">
            <a:avLst/>
          </a:prstGeom>
          <a:noFill/>
        </p:spPr>
        <p:txBody>
          <a:bodyPr wrap="square" lIns="91440" tIns="45720" rIns="91440" bIns="45720">
            <a:spAutoFit/>
          </a:bodyPr>
          <a:lstStyle/>
          <a:p>
            <a:pPr algn="ctr"/>
            <a:r>
              <a:rPr lang="en-US" sz="2800" b="1" dirty="0" smtClean="0">
                <a:ln w="0"/>
                <a:solidFill>
                  <a:schemeClr val="accent1"/>
                </a:solidFill>
                <a:effectLst>
                  <a:outerShdw blurRad="38100" dist="25400" dir="5400000" algn="ctr" rotWithShape="0">
                    <a:srgbClr val="6E747A">
                      <a:alpha val="43000"/>
                    </a:srgbClr>
                  </a:outerShdw>
                </a:effectLst>
              </a:rPr>
              <a:t>IN THE SERVICES PAGE AT FIRST USER HAVE TO SELECT THEIR LOCATION AND SUBMIT IT. WE WILL GIVE THE DETAILS OF THE WATER IN THAT LOCATION AND TELL THEM WHETHER IT IS SAFE FOR DRINKING OR NOT.</a:t>
            </a:r>
            <a:endParaRPr lang="en-US" sz="2800" b="1"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649615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114" y="95793"/>
            <a:ext cx="6580777" cy="4594177"/>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97037" y="1513915"/>
            <a:ext cx="4603374" cy="2239479"/>
          </a:xfrm>
          <a:prstGeom prst="rect">
            <a:avLst/>
          </a:prstGeom>
        </p:spPr>
      </p:pic>
      <p:sp>
        <p:nvSpPr>
          <p:cNvPr id="7" name="Rectangle 6"/>
          <p:cNvSpPr/>
          <p:nvPr/>
        </p:nvSpPr>
        <p:spPr>
          <a:xfrm>
            <a:off x="252549" y="5022558"/>
            <a:ext cx="11939451" cy="1569660"/>
          </a:xfrm>
          <a:prstGeom prst="rect">
            <a:avLst/>
          </a:prstGeom>
          <a:noFill/>
        </p:spPr>
        <p:txBody>
          <a:bodyPr wrap="square" lIns="91440" tIns="45720" rIns="91440" bIns="45720">
            <a:spAutoFit/>
          </a:bodyPr>
          <a:lstStyle/>
          <a:p>
            <a:pPr algn="ctr"/>
            <a:r>
              <a:rPr lang="en-US" sz="3200" b="1" dirty="0" smtClean="0">
                <a:ln w="0"/>
                <a:solidFill>
                  <a:schemeClr val="accent1"/>
                </a:solidFill>
                <a:effectLst>
                  <a:outerShdw blurRad="38100" dist="25400" dir="5400000" algn="ctr" rotWithShape="0">
                    <a:srgbClr val="6E747A">
                      <a:alpha val="43000"/>
                    </a:srgbClr>
                  </a:outerShdw>
                </a:effectLst>
              </a:rPr>
              <a:t>HERE PEOPLE CAN SUBMIT THEIR NAME,EMAIL ID AND LOCATION ALONG WITH THE DETAILS OF THE WATER IN THEIR LOCATION AND WE WILL TELL THEM WHETHER THE WATER IS SAFE OR NOT.</a:t>
            </a:r>
            <a:endParaRPr lang="en-US" sz="3200" b="1"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74739196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E3530EC-BA5B-407C-9B36-00820F3955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4.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5.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emplate>TM04033927[[fn=Main Event]]</Template>
  <TotalTime>1010</TotalTime>
  <Words>427</Words>
  <Application>Microsoft Office PowerPoint</Application>
  <PresentationFormat>Widescreen</PresentationFormat>
  <Paragraphs>29</Paragraphs>
  <Slides>16</Slides>
  <Notes>0</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16</vt:i4>
      </vt:variant>
    </vt:vector>
  </HeadingPairs>
  <TitlesOfParts>
    <vt:vector size="29" baseType="lpstr">
      <vt:lpstr>Algerian</vt:lpstr>
      <vt:lpstr>Arial</vt:lpstr>
      <vt:lpstr>Calibri</vt:lpstr>
      <vt:lpstr>Calibri Light</vt:lpstr>
      <vt:lpstr>Century Gothic</vt:lpstr>
      <vt:lpstr>Impact</vt:lpstr>
      <vt:lpstr>Trebuchet MS</vt:lpstr>
      <vt:lpstr>Wingdings 3</vt:lpstr>
      <vt:lpstr>Main Event</vt:lpstr>
      <vt:lpstr>Office Theme</vt:lpstr>
      <vt:lpstr>Facet</vt:lpstr>
      <vt:lpstr>Slice</vt:lpstr>
      <vt:lpstr>Metropolitan</vt:lpstr>
      <vt:lpstr>CLEAN WATER AND SANITATION</vt:lpstr>
      <vt:lpstr>GROUP MEMBERS</vt:lpstr>
      <vt:lpstr>Our project is based on the topic – “Clean water and sanitation”. We have created a website in which we have given the need for clean water and sanitation and we have given the details of the water and the water is safe for drinking or not of various areas after getting input from users.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 WATER AND SANITATION</dc:title>
  <dc:creator>DELL</dc:creator>
  <cp:lastModifiedBy>DELL</cp:lastModifiedBy>
  <cp:revision>21</cp:revision>
  <dcterms:created xsi:type="dcterms:W3CDTF">2021-06-18T03:19:22Z</dcterms:created>
  <dcterms:modified xsi:type="dcterms:W3CDTF">2021-06-18T20:09:42Z</dcterms:modified>
</cp:coreProperties>
</file>

<file path=docProps/thumbnail.jpeg>
</file>